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75" r:id="rId3"/>
    <p:sldId id="276" r:id="rId4"/>
    <p:sldId id="264" r:id="rId5"/>
    <p:sldId id="284" r:id="rId6"/>
    <p:sldId id="267" r:id="rId7"/>
    <p:sldId id="268" r:id="rId8"/>
    <p:sldId id="28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F1A5F-24C3-C948-B849-66259A8FD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ply.govst.edu/register/DDPEnrollment" TargetMode="External"/><Relationship Id="rId4" Type="http://schemas.openxmlformats.org/officeDocument/2006/relationships/hyperlink" Target="http://www.govst.edu/dd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@govst.ed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govst.edu/admiss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95D11-69A3-1A4A-89D4-838240C7C24F}"/>
              </a:ext>
            </a:extLst>
          </p:cNvPr>
          <p:cNvSpPr txBox="1"/>
          <p:nvPr/>
        </p:nvSpPr>
        <p:spPr>
          <a:xfrm>
            <a:off x="3143250" y="2430125"/>
            <a:ext cx="856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rade Gothic LT Std" pitchFamily="2" charset="0"/>
              </a:rPr>
              <a:t>Are You Ready to Transfer?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3143250" y="3547946"/>
            <a:ext cx="61607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ade Gothic LT Std" pitchFamily="2" charset="0"/>
              </a:rPr>
              <a:t>presented by:</a:t>
            </a:r>
          </a:p>
          <a:p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rade Gothic LT Std" pitchFamily="2" charset="0"/>
              </a:rPr>
              <a:t>Tiffani Robertson	</a:t>
            </a:r>
            <a:endParaRPr lang="en-US" sz="2800" b="1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rade Gothic LT Std" pitchFamily="2" charset="0"/>
              </a:rPr>
              <a:t>Associate Director of Admissions</a:t>
            </a:r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rade Gothic LT Std" pitchFamily="2" charset="0"/>
              </a:rPr>
              <a:t>trobertson3@govst.edu </a:t>
            </a:r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B8170A-BB98-2841-ADBD-DD5E0C2C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ACBA2-44D2-5143-BD58-C573E1F875AD}"/>
              </a:ext>
            </a:extLst>
          </p:cNvPr>
          <p:cNvSpPr txBox="1"/>
          <p:nvPr/>
        </p:nvSpPr>
        <p:spPr>
          <a:xfrm>
            <a:off x="3143250" y="2430125"/>
            <a:ext cx="876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rade Gothic LT Std" pitchFamily="2" charset="0"/>
              </a:rPr>
              <a:t>Dual Degree Program </a:t>
            </a:r>
            <a:r>
              <a:rPr lang="en-US" sz="4800" dirty="0">
                <a:solidFill>
                  <a:schemeClr val="bg1"/>
                </a:solidFill>
                <a:latin typeface="Trade Gothic LT Std" pitchFamily="2" charset="0"/>
              </a:rPr>
              <a:t>(DDP)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3015615" y="3561500"/>
            <a:ext cx="61607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ade Gothic LT Std" pitchFamily="2" charset="0"/>
              </a:rPr>
              <a:t>presented by:</a:t>
            </a:r>
          </a:p>
          <a:p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rade Gothic LT Std" pitchFamily="2" charset="0"/>
              </a:rPr>
              <a:t>Jessica Specht</a:t>
            </a:r>
            <a:endParaRPr lang="en-US" sz="2800" b="1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rade Gothic LT Std" pitchFamily="2" charset="0"/>
              </a:rPr>
              <a:t>Director, Dual Degree Program</a:t>
            </a:r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rade Gothic LT Std" pitchFamily="2" charset="0"/>
              </a:rPr>
              <a:t>jspecht@govst.edu </a:t>
            </a:r>
            <a:endParaRPr lang="en-US" sz="2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2988859" y="504015"/>
            <a:ext cx="9048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97726"/>
                </a:solidFill>
                <a:latin typeface="Trade Gothic LT Std" pitchFamily="2" charset="0"/>
              </a:rPr>
              <a:t>DDP Partner Community Colleges</a:t>
            </a:r>
            <a:endParaRPr lang="en-US" sz="44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92" y="1641036"/>
            <a:ext cx="8610600" cy="4529138"/>
          </a:xfrm>
          <a:prstGeom prst="rect">
            <a:avLst/>
          </a:prstGeom>
          <a:ln>
            <a:solidFill>
              <a:srgbClr val="E97726"/>
            </a:solidFill>
          </a:ln>
        </p:spPr>
      </p:pic>
    </p:spTree>
    <p:extLst>
      <p:ext uri="{BB962C8B-B14F-4D97-AF65-F5344CB8AC3E}">
        <p14:creationId xmlns:p14="http://schemas.microsoft.com/office/powerpoint/2010/main" val="1988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043451" y="346410"/>
            <a:ext cx="776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Why enroll in DDP?</a:t>
            </a:r>
            <a:endParaRPr lang="en-US" sz="6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E7C8F-122D-9F47-84BB-A1D4A6BDBBAF}"/>
              </a:ext>
            </a:extLst>
          </p:cNvPr>
          <p:cNvSpPr txBox="1"/>
          <p:nvPr/>
        </p:nvSpPr>
        <p:spPr>
          <a:xfrm>
            <a:off x="3043451" y="1708483"/>
            <a:ext cx="8857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3pPr marL="1257300" lvl="2" indent="-342900">
              <a:buSzPct val="75000"/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</a:lstStyle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Completing </a:t>
            </a:r>
            <a:r>
              <a:rPr lang="en-US" sz="2200" dirty="0">
                <a:solidFill>
                  <a:schemeClr val="tx1"/>
                </a:solidFill>
              </a:rPr>
              <a:t>an </a:t>
            </a:r>
            <a:r>
              <a:rPr lang="en-US" sz="2200" b="1" dirty="0">
                <a:solidFill>
                  <a:schemeClr val="tx1"/>
                </a:solidFill>
              </a:rPr>
              <a:t>associate degree </a:t>
            </a:r>
            <a:r>
              <a:rPr lang="en-US" sz="2200" dirty="0">
                <a:solidFill>
                  <a:schemeClr val="tx1"/>
                </a:solidFill>
              </a:rPr>
              <a:t>is a crucial step toward success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Community involvement and leadership opportunities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boost one’s scholarship potential and long-term professional development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Ensuring that credits transfer to one’s destination school is important for </a:t>
            </a:r>
            <a:r>
              <a:rPr lang="en-US" sz="2200" b="1" dirty="0" smtClean="0">
                <a:solidFill>
                  <a:schemeClr val="tx1"/>
                </a:solidFill>
              </a:rPr>
              <a:t>saving both time and money</a:t>
            </a:r>
            <a:r>
              <a:rPr lang="en-US" sz="2200" dirty="0" smtClean="0">
                <a:solidFill>
                  <a:schemeClr val="tx1"/>
                </a:solidFill>
              </a:rPr>
              <a:t> during the course of one’s education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</a:rPr>
              <a:t>#15toFinish </a:t>
            </a:r>
            <a:r>
              <a:rPr lang="en-US" sz="2200" dirty="0" smtClean="0">
                <a:solidFill>
                  <a:schemeClr val="tx1"/>
                </a:solidFill>
              </a:rPr>
              <a:t>Full-time </a:t>
            </a:r>
            <a:r>
              <a:rPr lang="en-US" sz="2200" dirty="0">
                <a:solidFill>
                  <a:schemeClr val="tx1"/>
                </a:solidFill>
              </a:rPr>
              <a:t>enrollment achieves </a:t>
            </a:r>
            <a:r>
              <a:rPr lang="en-US" sz="2200" dirty="0" smtClean="0">
                <a:solidFill>
                  <a:schemeClr val="tx1"/>
                </a:solidFill>
              </a:rPr>
              <a:t>degrees on time</a:t>
            </a:r>
            <a:endParaRPr lang="en-US" sz="2200" dirty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Not everyone understands how to </a:t>
            </a:r>
            <a:r>
              <a:rPr lang="en-US" sz="2200" b="1" dirty="0">
                <a:solidFill>
                  <a:schemeClr val="tx1"/>
                </a:solidFill>
              </a:rPr>
              <a:t>navigate the transfer </a:t>
            </a:r>
            <a:r>
              <a:rPr lang="en-US" sz="2200" b="1" dirty="0" smtClean="0">
                <a:solidFill>
                  <a:schemeClr val="tx1"/>
                </a:solidFill>
              </a:rPr>
              <a:t>process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Connecting to campus early can help to achieve a </a:t>
            </a:r>
            <a:r>
              <a:rPr lang="en-US" sz="2200" b="1" dirty="0" smtClean="0">
                <a:solidFill>
                  <a:schemeClr val="tx1"/>
                </a:solidFill>
              </a:rPr>
              <a:t>sense of belonging 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b="1" dirty="0" smtClean="0">
                <a:solidFill>
                  <a:schemeClr val="tx1"/>
                </a:solidFill>
              </a:rPr>
              <a:t>seamless transition </a:t>
            </a:r>
            <a:r>
              <a:rPr lang="en-US" sz="2200" dirty="0" smtClean="0">
                <a:solidFill>
                  <a:schemeClr val="tx1"/>
                </a:solidFill>
              </a:rPr>
              <a:t>provides one cohesive experience from college to university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043451" y="346410"/>
            <a:ext cx="776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Why enroll in DDP?</a:t>
            </a:r>
            <a:endParaRPr lang="en-US" sz="6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E7C8F-122D-9F47-84BB-A1D4A6BDBBAF}"/>
              </a:ext>
            </a:extLst>
          </p:cNvPr>
          <p:cNvSpPr txBox="1"/>
          <p:nvPr/>
        </p:nvSpPr>
        <p:spPr>
          <a:xfrm>
            <a:off x="3043451" y="1715166"/>
            <a:ext cx="87757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SzPct val="15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3pPr marL="1257300" lvl="2" indent="-342900">
              <a:buSzPct val="75000"/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</a:lstStyle>
          <a:p>
            <a:pPr marL="508000"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Personalized transfer guidance from </a:t>
            </a:r>
            <a:r>
              <a:rPr lang="en-US" sz="2200" b="1" dirty="0">
                <a:solidFill>
                  <a:schemeClr val="tx1"/>
                </a:solidFill>
              </a:rPr>
              <a:t>DDP Transfer Specialist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Exclusive </a:t>
            </a:r>
            <a:r>
              <a:rPr lang="en-US" sz="2200" b="1" dirty="0" smtClean="0">
                <a:solidFill>
                  <a:schemeClr val="tx1"/>
                </a:solidFill>
              </a:rPr>
              <a:t>scholarship </a:t>
            </a:r>
            <a:r>
              <a:rPr lang="en-US" sz="2200" b="1" dirty="0">
                <a:solidFill>
                  <a:schemeClr val="tx1"/>
                </a:solidFill>
              </a:rPr>
              <a:t>opportunities </a:t>
            </a:r>
            <a:r>
              <a:rPr lang="en-US" sz="2200" dirty="0" smtClean="0">
                <a:solidFill>
                  <a:schemeClr val="tx1"/>
                </a:solidFill>
              </a:rPr>
              <a:t>for </a:t>
            </a:r>
            <a:r>
              <a:rPr lang="en-US" sz="2200" dirty="0">
                <a:solidFill>
                  <a:schemeClr val="tx1"/>
                </a:solidFill>
              </a:rPr>
              <a:t>DDP students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Locked-in </a:t>
            </a:r>
            <a:r>
              <a:rPr lang="en-US" sz="2200" b="1" dirty="0">
                <a:solidFill>
                  <a:schemeClr val="tx1"/>
                </a:solidFill>
              </a:rPr>
              <a:t>GSU tuition rate </a:t>
            </a:r>
            <a:r>
              <a:rPr lang="en-US" sz="2200" dirty="0">
                <a:solidFill>
                  <a:schemeClr val="tx1"/>
                </a:solidFill>
              </a:rPr>
              <a:t>(for </a:t>
            </a:r>
            <a:r>
              <a:rPr lang="en-US" sz="2200" dirty="0" smtClean="0">
                <a:solidFill>
                  <a:schemeClr val="tx1"/>
                </a:solidFill>
              </a:rPr>
              <a:t>up to four </a:t>
            </a:r>
            <a:r>
              <a:rPr lang="en-US" sz="2200" dirty="0">
                <a:solidFill>
                  <a:schemeClr val="tx1"/>
                </a:solidFill>
              </a:rPr>
              <a:t>semesters)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Guaranteed </a:t>
            </a:r>
            <a:r>
              <a:rPr lang="en-US" sz="2200" b="1" dirty="0">
                <a:solidFill>
                  <a:schemeClr val="tx1"/>
                </a:solidFill>
              </a:rPr>
              <a:t>admission </a:t>
            </a:r>
            <a:r>
              <a:rPr lang="en-US" sz="2200" dirty="0">
                <a:solidFill>
                  <a:schemeClr val="tx1"/>
                </a:solidFill>
              </a:rPr>
              <a:t>to GSU </a:t>
            </a:r>
            <a:r>
              <a:rPr lang="en-US" sz="2200" dirty="0" smtClean="0">
                <a:solidFill>
                  <a:schemeClr val="tx1"/>
                </a:solidFill>
              </a:rPr>
              <a:t>and </a:t>
            </a:r>
            <a:r>
              <a:rPr lang="en-US" sz="2200" b="1" dirty="0" smtClean="0">
                <a:solidFill>
                  <a:schemeClr val="tx1"/>
                </a:solidFill>
              </a:rPr>
              <a:t>application fee waived</a:t>
            </a:r>
            <a:endParaRPr lang="en-US" sz="2200" b="1" dirty="0">
              <a:solidFill>
                <a:schemeClr val="tx1"/>
              </a:solidFill>
            </a:endParaRPr>
          </a:p>
          <a:p>
            <a:pPr marL="977900" indent="-228600">
              <a:spcBef>
                <a:spcPts val="300"/>
              </a:spcBef>
              <a:buSzPct val="100000"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Exceptions with special admissions requirements include</a:t>
            </a:r>
            <a:r>
              <a:rPr lang="en-US" sz="1800" i="1" dirty="0">
                <a:solidFill>
                  <a:schemeClr val="tx1"/>
                </a:solidFill>
              </a:rPr>
              <a:t>: </a:t>
            </a:r>
            <a:r>
              <a:rPr lang="en-US" sz="1800" i="1" dirty="0" smtClean="0">
                <a:solidFill>
                  <a:schemeClr val="tx1"/>
                </a:solidFill>
              </a:rPr>
              <a:t>Social </a:t>
            </a:r>
            <a:r>
              <a:rPr lang="en-US" sz="1800" i="1" dirty="0">
                <a:solidFill>
                  <a:schemeClr val="tx1"/>
                </a:solidFill>
              </a:rPr>
              <a:t>Work, Nursing, </a:t>
            </a:r>
            <a:r>
              <a:rPr lang="en-US" sz="1800" i="1" dirty="0" smtClean="0">
                <a:solidFill>
                  <a:schemeClr val="tx1"/>
                </a:solidFill>
              </a:rPr>
              <a:t>Business and Applied Science (BAAS) &amp; Manufacturing Management programs</a:t>
            </a:r>
            <a:endParaRPr lang="en-US" sz="1800" i="1" dirty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Exclusive programming, e.g. </a:t>
            </a:r>
            <a:r>
              <a:rPr lang="en-US" sz="2200" b="1" dirty="0" smtClean="0">
                <a:solidFill>
                  <a:schemeClr val="tx1"/>
                </a:solidFill>
              </a:rPr>
              <a:t>DDP Induction and Cording Ceremonies</a:t>
            </a:r>
            <a:endParaRPr lang="en-US" sz="2200" b="1" dirty="0">
              <a:solidFill>
                <a:schemeClr val="tx1"/>
              </a:solidFill>
            </a:endParaRP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Participate </a:t>
            </a:r>
            <a:r>
              <a:rPr lang="en-US" sz="2200" b="1" dirty="0">
                <a:solidFill>
                  <a:schemeClr val="tx1"/>
                </a:solidFill>
              </a:rPr>
              <a:t>in </a:t>
            </a:r>
            <a:r>
              <a:rPr lang="en-US" sz="2200" b="1" dirty="0" smtClean="0">
                <a:solidFill>
                  <a:schemeClr val="tx1"/>
                </a:solidFill>
              </a:rPr>
              <a:t>DDP community </a:t>
            </a:r>
            <a:r>
              <a:rPr lang="en-US" sz="2200" b="1" dirty="0">
                <a:solidFill>
                  <a:schemeClr val="tx1"/>
                </a:solidFill>
              </a:rPr>
              <a:t>service </a:t>
            </a:r>
            <a:r>
              <a:rPr lang="en-US" sz="2200" b="1" dirty="0" smtClean="0">
                <a:solidFill>
                  <a:schemeClr val="tx1"/>
                </a:solidFill>
              </a:rPr>
              <a:t>events </a:t>
            </a:r>
            <a:r>
              <a:rPr lang="en-US" sz="2200" dirty="0" smtClean="0">
                <a:solidFill>
                  <a:schemeClr val="tx1"/>
                </a:solidFill>
              </a:rPr>
              <a:t>and socials throughout community college and GSU experiences</a:t>
            </a:r>
          </a:p>
          <a:p>
            <a:pPr marL="5080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Access to GSU </a:t>
            </a:r>
            <a:r>
              <a:rPr lang="en-US" sz="2200" b="1" dirty="0">
                <a:solidFill>
                  <a:schemeClr val="tx1"/>
                </a:solidFill>
              </a:rPr>
              <a:t>facilities </a:t>
            </a:r>
            <a:r>
              <a:rPr lang="en-US" sz="2200" dirty="0">
                <a:solidFill>
                  <a:schemeClr val="tx1"/>
                </a:solidFill>
              </a:rPr>
              <a:t>while still attending community </a:t>
            </a:r>
            <a:r>
              <a:rPr lang="en-US" sz="2200" dirty="0" smtClean="0">
                <a:solidFill>
                  <a:schemeClr val="tx1"/>
                </a:solidFill>
              </a:rPr>
              <a:t>college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043450" y="346410"/>
            <a:ext cx="8881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Eligibility Requirements</a:t>
            </a:r>
            <a:endParaRPr lang="en-US" sz="6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3147647" y="1708483"/>
            <a:ext cx="86734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Currently attending one of our </a:t>
            </a:r>
            <a:r>
              <a:rPr lang="en-US" sz="2200" b="1" dirty="0" smtClean="0"/>
              <a:t>17 partner community colleges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C</a:t>
            </a:r>
            <a:r>
              <a:rPr lang="en-US" sz="2200" dirty="0" smtClean="0"/>
              <a:t>ompleted </a:t>
            </a:r>
            <a:r>
              <a:rPr lang="en-US" sz="2200" b="1" dirty="0"/>
              <a:t>12-45 credit hours</a:t>
            </a:r>
            <a:r>
              <a:rPr lang="en-US" sz="2200" dirty="0"/>
              <a:t> at time of </a:t>
            </a:r>
            <a:r>
              <a:rPr lang="en-US" sz="2200" dirty="0" smtClean="0"/>
              <a:t>enrollment in DDP</a:t>
            </a:r>
          </a:p>
          <a:p>
            <a:pPr marL="8064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Some </a:t>
            </a:r>
            <a:r>
              <a:rPr lang="en-US" i="1" dirty="0"/>
              <a:t>exceptions </a:t>
            </a:r>
            <a:r>
              <a:rPr lang="en-US" i="1" dirty="0" smtClean="0"/>
              <a:t>apply. Contact DDP to </a:t>
            </a:r>
            <a:r>
              <a:rPr lang="en-US" i="1" dirty="0"/>
              <a:t>review your eligible </a:t>
            </a:r>
            <a:r>
              <a:rPr lang="en-US" i="1" dirty="0" smtClean="0"/>
              <a:t>credits!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In </a:t>
            </a:r>
            <a:r>
              <a:rPr lang="en-US" sz="2200" b="1" dirty="0"/>
              <a:t>good academic standing </a:t>
            </a:r>
            <a:r>
              <a:rPr lang="en-US" sz="2200" dirty="0"/>
              <a:t>(2.0</a:t>
            </a:r>
            <a:r>
              <a:rPr lang="en-US" sz="2200" dirty="0" smtClean="0"/>
              <a:t>+) at current community college</a:t>
            </a:r>
            <a:endParaRPr lang="en-US" sz="22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Enrolled </a:t>
            </a:r>
            <a:r>
              <a:rPr lang="en-US" sz="2200" b="1" dirty="0"/>
              <a:t>full-time</a:t>
            </a:r>
            <a:r>
              <a:rPr lang="en-US" sz="2200" dirty="0"/>
              <a:t> with the intention of completing an </a:t>
            </a:r>
            <a:r>
              <a:rPr lang="en-US" sz="2200" b="1" dirty="0"/>
              <a:t>associate degree</a:t>
            </a:r>
          </a:p>
          <a:p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200" b="1" dirty="0">
                <a:latin typeface="Arial Black" panose="020B0A04020102020204" pitchFamily="34" charset="0"/>
              </a:rPr>
              <a:t>To remain </a:t>
            </a:r>
            <a:r>
              <a:rPr lang="en-US" sz="2200" b="1" dirty="0" smtClean="0">
                <a:latin typeface="Arial Black" panose="020B0A04020102020204" pitchFamily="34" charset="0"/>
              </a:rPr>
              <a:t>in DDP while attending community college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marL="6858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rgbClr val="E97726"/>
                </a:solidFill>
              </a:rPr>
              <a:t>Maintain </a:t>
            </a:r>
            <a:r>
              <a:rPr lang="en-US" sz="2200" b="1" dirty="0">
                <a:solidFill>
                  <a:srgbClr val="E97726"/>
                </a:solidFill>
              </a:rPr>
              <a:t>2.0+ GPA </a:t>
            </a:r>
            <a:r>
              <a:rPr lang="en-US" sz="2200" dirty="0"/>
              <a:t>and full-time </a:t>
            </a:r>
            <a:r>
              <a:rPr lang="en-US" sz="2200" dirty="0" smtClean="0"/>
              <a:t>enrollment</a:t>
            </a:r>
            <a:endParaRPr lang="en-US" sz="2200" dirty="0"/>
          </a:p>
          <a:p>
            <a:pPr marL="6858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Meet </a:t>
            </a:r>
            <a:r>
              <a:rPr lang="en-US" sz="2200" dirty="0"/>
              <a:t>with </a:t>
            </a:r>
            <a:r>
              <a:rPr lang="en-US" sz="2200" b="1" dirty="0">
                <a:solidFill>
                  <a:srgbClr val="E97726"/>
                </a:solidFill>
              </a:rPr>
              <a:t>DDP Transfer Specialist </a:t>
            </a:r>
            <a:r>
              <a:rPr lang="en-US" sz="2200" dirty="0"/>
              <a:t>each </a:t>
            </a:r>
            <a:r>
              <a:rPr lang="en-US" sz="2200" dirty="0" smtClean="0"/>
              <a:t>semester at CC</a:t>
            </a:r>
            <a:endParaRPr lang="en-US" sz="2200" dirty="0"/>
          </a:p>
          <a:p>
            <a:pPr marL="6858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rgbClr val="E97726"/>
                </a:solidFill>
              </a:rPr>
              <a:t>Graduate</a:t>
            </a:r>
            <a:r>
              <a:rPr lang="en-US" sz="2200" dirty="0" smtClean="0"/>
              <a:t> </a:t>
            </a:r>
            <a:r>
              <a:rPr lang="en-US" sz="2200" dirty="0"/>
              <a:t>an associate degree and transfer </a:t>
            </a:r>
            <a:r>
              <a:rPr lang="en-US" sz="2200" b="1" dirty="0">
                <a:solidFill>
                  <a:srgbClr val="E97726"/>
                </a:solidFill>
              </a:rPr>
              <a:t>within five </a:t>
            </a:r>
            <a:r>
              <a:rPr lang="en-US" sz="2200" b="1" dirty="0" smtClean="0">
                <a:solidFill>
                  <a:srgbClr val="E97726"/>
                </a:solidFill>
              </a:rPr>
              <a:t>semesters</a:t>
            </a:r>
            <a:endParaRPr lang="en-US" sz="2200" b="1" dirty="0">
              <a:solidFill>
                <a:srgbClr val="E97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043451" y="346410"/>
            <a:ext cx="776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DDP</a:t>
            </a:r>
            <a:r>
              <a:rPr lang="en-US" sz="6000" b="1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  <a:endParaRPr lang="en-US" sz="6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3073700" y="1564301"/>
            <a:ext cx="87850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GSU </a:t>
            </a:r>
            <a:r>
              <a:rPr lang="en-US" sz="2000" b="1" dirty="0">
                <a:latin typeface="Arial Black" panose="020B0A04020102020204" pitchFamily="34" charset="0"/>
              </a:rPr>
              <a:t>Promise Scholarship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Requires 2.75+ GPA, associate degree, </a:t>
            </a:r>
            <a:r>
              <a:rPr lang="en-US" dirty="0"/>
              <a:t>and </a:t>
            </a:r>
            <a:r>
              <a:rPr lang="en-US" dirty="0" smtClean="0"/>
              <a:t>Pell eligibility at time of transfer</a:t>
            </a:r>
            <a:endParaRPr lang="en-US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Tuition &amp; Fees assistance </a:t>
            </a:r>
            <a:r>
              <a:rPr lang="en-US" dirty="0"/>
              <a:t>for </a:t>
            </a:r>
            <a:r>
              <a:rPr lang="en-US" dirty="0" smtClean="0"/>
              <a:t>up to four </a:t>
            </a:r>
            <a:r>
              <a:rPr lang="en-US" dirty="0"/>
              <a:t>semesters (fall/spring</a:t>
            </a:r>
            <a:r>
              <a:rPr lang="en-US" dirty="0" smtClean="0"/>
              <a:t>)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Undocumented </a:t>
            </a:r>
            <a:r>
              <a:rPr lang="en-US" i="1" dirty="0"/>
              <a:t>students </a:t>
            </a:r>
            <a:r>
              <a:rPr lang="en-US" i="1" dirty="0" smtClean="0"/>
              <a:t>(who are eligible for in-state tuition) are encouraged to apply!</a:t>
            </a:r>
            <a:endParaRPr lang="en-US" i="1" dirty="0"/>
          </a:p>
          <a:p>
            <a:endParaRPr lang="en-US" dirty="0"/>
          </a:p>
          <a:p>
            <a:r>
              <a:rPr lang="en-US" sz="2000" b="1" dirty="0">
                <a:latin typeface="Arial Black" panose="020B0A04020102020204" pitchFamily="34" charset="0"/>
              </a:rPr>
              <a:t>DDP Honors Scholarship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Requires 3.5+ GPA, </a:t>
            </a:r>
            <a:r>
              <a:rPr lang="en-US" dirty="0"/>
              <a:t>associate degree,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membership </a:t>
            </a:r>
            <a:r>
              <a:rPr lang="en-US" dirty="0"/>
              <a:t>in Phi Theta Kappa or </a:t>
            </a:r>
            <a:r>
              <a:rPr lang="en-US" dirty="0" smtClean="0"/>
              <a:t>CC Honors</a:t>
            </a:r>
            <a:endParaRPr lang="en-US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/>
              <a:t>Tuition &amp; Fees assistance for </a:t>
            </a:r>
            <a:r>
              <a:rPr lang="en-US" dirty="0" smtClean="0"/>
              <a:t>up to four </a:t>
            </a:r>
            <a:r>
              <a:rPr lang="en-US" dirty="0"/>
              <a:t>semesters </a:t>
            </a:r>
            <a:r>
              <a:rPr lang="en-US" dirty="0" smtClean="0"/>
              <a:t>(fall/spring)</a:t>
            </a:r>
            <a:endParaRPr lang="en-US" dirty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Commitment </a:t>
            </a:r>
            <a:r>
              <a:rPr lang="en-US" dirty="0"/>
              <a:t>to participating in the GSU Honors Program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i="1" dirty="0"/>
              <a:t>Undocumented students (who are eligible for in-state tuition) are encouraged to apply!</a:t>
            </a:r>
          </a:p>
          <a:p>
            <a:endParaRPr lang="en-US" dirty="0"/>
          </a:p>
          <a:p>
            <a:r>
              <a:rPr lang="en-US" sz="2000" b="1" dirty="0">
                <a:latin typeface="Arial Black" panose="020B0A04020102020204" pitchFamily="34" charset="0"/>
              </a:rPr>
              <a:t>DDP Chicago STAR Scholars Scholarship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Requires </a:t>
            </a:r>
            <a:r>
              <a:rPr lang="en-US" dirty="0"/>
              <a:t>a </a:t>
            </a:r>
            <a:r>
              <a:rPr lang="en-US" dirty="0" smtClean="0"/>
              <a:t>3.25+ GPA, </a:t>
            </a:r>
            <a:r>
              <a:rPr lang="en-US" dirty="0"/>
              <a:t>and must be a current participant in the Chicago STAR Scholars program </a:t>
            </a:r>
            <a:r>
              <a:rPr lang="en-US" dirty="0" smtClean="0"/>
              <a:t>at </a:t>
            </a:r>
            <a:r>
              <a:rPr lang="en-US" dirty="0"/>
              <a:t>the City Colleges of Chicago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Option </a:t>
            </a:r>
            <a:r>
              <a:rPr lang="en-US" i="1" dirty="0"/>
              <a:t>#1</a:t>
            </a:r>
            <a:r>
              <a:rPr lang="en-US" dirty="0"/>
              <a:t>: $500 book/campus dining award for </a:t>
            </a:r>
            <a:r>
              <a:rPr lang="en-US" dirty="0" smtClean="0"/>
              <a:t>up to four </a:t>
            </a:r>
            <a:r>
              <a:rPr lang="en-US" dirty="0"/>
              <a:t>semesters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Option </a:t>
            </a:r>
            <a:r>
              <a:rPr lang="en-US" i="1" dirty="0"/>
              <a:t>#2</a:t>
            </a:r>
            <a:r>
              <a:rPr lang="en-US" dirty="0"/>
              <a:t>: Campus </a:t>
            </a:r>
            <a:r>
              <a:rPr lang="en-US" dirty="0" smtClean="0"/>
              <a:t>housing contract (semi-suite) </a:t>
            </a:r>
            <a:r>
              <a:rPr lang="en-US" dirty="0"/>
              <a:t>for </a:t>
            </a:r>
            <a:r>
              <a:rPr lang="en-US" dirty="0" smtClean="0"/>
              <a:t>up to two </a:t>
            </a:r>
            <a:r>
              <a:rPr lang="en-US" dirty="0"/>
              <a:t>years </a:t>
            </a:r>
            <a:endParaRPr lang="en-US" dirty="0" smtClean="0"/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i="1" dirty="0"/>
              <a:t>Undocumented students (who are eligible for in-state tuition) are encouraged to apply</a:t>
            </a:r>
            <a:r>
              <a:rPr lang="en-US" i="1" dirty="0" smtClean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85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074670" y="283121"/>
            <a:ext cx="776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97726"/>
                </a:solidFill>
                <a:latin typeface="Trade Gothic LT Std" pitchFamily="2" charset="0"/>
              </a:rPr>
              <a:t>Contact </a:t>
            </a:r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DDP!</a:t>
            </a:r>
            <a:endParaRPr lang="en-US" sz="6000" b="1" dirty="0">
              <a:solidFill>
                <a:srgbClr val="E97726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3176270" y="1402463"/>
            <a:ext cx="878509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Main Website:  </a:t>
            </a:r>
            <a:r>
              <a:rPr lang="en-US" sz="2000" b="1" dirty="0" smtClean="0">
                <a:hlinkClick r:id="rId4"/>
              </a:rPr>
              <a:t>www.govst.edu/ddp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DDP Enrollment Form:  </a:t>
            </a:r>
            <a:r>
              <a:rPr lang="en-US" sz="2000" b="1" dirty="0" smtClean="0">
                <a:hlinkClick r:id="rId5"/>
              </a:rPr>
              <a:t>apply.govst.edu/register/</a:t>
            </a:r>
            <a:r>
              <a:rPr lang="en-US" sz="2000" b="1" dirty="0" err="1" smtClean="0">
                <a:hlinkClick r:id="rId5"/>
              </a:rPr>
              <a:t>DDPenrollment</a:t>
            </a:r>
            <a:r>
              <a:rPr lang="en-US" sz="2000" b="1" dirty="0" smtClean="0"/>
              <a:t> 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dualdegree@govst.edu </a:t>
            </a:r>
            <a:r>
              <a:rPr lang="en-US" dirty="0"/>
              <a:t> </a:t>
            </a:r>
            <a:r>
              <a:rPr lang="en-US" dirty="0">
                <a:cs typeface="Calibri" panose="020F0502020204030204" pitchFamily="34" charset="0"/>
              </a:rPr>
              <a:t>ꟾ </a:t>
            </a:r>
            <a:r>
              <a:rPr lang="en-US" dirty="0" smtClean="0">
                <a:cs typeface="Calibri" panose="020F0502020204030204" pitchFamily="34" charset="0"/>
              </a:rPr>
              <a:t> 708.534.4494 </a:t>
            </a:r>
            <a:endParaRPr lang="en-US" b="1" dirty="0" smtClean="0"/>
          </a:p>
          <a:p>
            <a:endParaRPr lang="en-US" sz="2400" b="1" dirty="0" smtClean="0">
              <a:solidFill>
                <a:srgbClr val="E9772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 Black" panose="020B0A04020102020204" pitchFamily="34" charset="0"/>
              </a:rPr>
              <a:t>DDP Transfer Specialists</a:t>
            </a:r>
          </a:p>
          <a:p>
            <a:r>
              <a:rPr lang="en-US" sz="2000" b="1" i="1" dirty="0" smtClean="0"/>
              <a:t>Kankakee Community College, </a:t>
            </a:r>
            <a:r>
              <a:rPr lang="en-US" sz="2000" b="1" i="1" dirty="0"/>
              <a:t>Prairie </a:t>
            </a:r>
            <a:r>
              <a:rPr lang="en-US" sz="2000" b="1" i="1" dirty="0" smtClean="0"/>
              <a:t>State College, and </a:t>
            </a:r>
            <a:r>
              <a:rPr lang="en-US" sz="2000" b="1" i="1" dirty="0"/>
              <a:t>South Suburban </a:t>
            </a:r>
            <a:r>
              <a:rPr lang="en-US" sz="2000" b="1" i="1" dirty="0" smtClean="0"/>
              <a:t>College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E97726"/>
                </a:solidFill>
              </a:rPr>
              <a:t>Sharita </a:t>
            </a:r>
            <a:r>
              <a:rPr lang="en-US" sz="2000" b="1" dirty="0" smtClean="0">
                <a:solidFill>
                  <a:srgbClr val="E97726"/>
                </a:solidFill>
              </a:rPr>
              <a:t>Walker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swalker3@govst.edu </a:t>
            </a:r>
            <a:r>
              <a:rPr lang="en-US" dirty="0"/>
              <a:t> </a:t>
            </a:r>
            <a:r>
              <a:rPr lang="en-US" dirty="0" smtClean="0">
                <a:cs typeface="Calibri" panose="020F0502020204030204" pitchFamily="34" charset="0"/>
              </a:rPr>
              <a:t>ꟾ</a:t>
            </a:r>
            <a:r>
              <a:rPr lang="en-US" dirty="0" smtClean="0"/>
              <a:t>  708.235.7536  </a:t>
            </a:r>
            <a:r>
              <a:rPr lang="en-US" dirty="0" smtClean="0">
                <a:cs typeface="Calibri" panose="020F0502020204030204" pitchFamily="34" charset="0"/>
              </a:rPr>
              <a:t>ꟾ  </a:t>
            </a:r>
            <a:r>
              <a:rPr lang="en-US" dirty="0" smtClean="0"/>
              <a:t>GSU Office: </a:t>
            </a:r>
            <a:r>
              <a:rPr lang="en-US" dirty="0"/>
              <a:t>A2122</a:t>
            </a:r>
            <a:endParaRPr lang="en-US" sz="1600" dirty="0"/>
          </a:p>
          <a:p>
            <a:r>
              <a:rPr lang="en-US" sz="2000" b="1" i="1" dirty="0" smtClean="0"/>
              <a:t>Joliet Junior College, </a:t>
            </a:r>
            <a:r>
              <a:rPr lang="en-US" sz="2000" b="1" i="1" dirty="0"/>
              <a:t>Moraine Valley, </a:t>
            </a:r>
            <a:r>
              <a:rPr lang="en-US" sz="2000" b="1" i="1" dirty="0" smtClean="0"/>
              <a:t>Morton College, Triton College, Harper College, </a:t>
            </a:r>
            <a:r>
              <a:rPr lang="en-US" sz="2000" b="1" i="1" dirty="0"/>
              <a:t>COD, and Waubonsee Community </a:t>
            </a:r>
            <a:r>
              <a:rPr lang="en-US" sz="2000" b="1" i="1" dirty="0" smtClean="0"/>
              <a:t>College 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E97726"/>
                </a:solidFill>
              </a:rPr>
              <a:t>Juan </a:t>
            </a:r>
            <a:r>
              <a:rPr lang="en-US" sz="2000" b="1" dirty="0">
                <a:solidFill>
                  <a:srgbClr val="E97726"/>
                </a:solidFill>
              </a:rPr>
              <a:t>Gonzalez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dirty="0" smtClean="0"/>
              <a:t>jgonzalez11@govst.edu  </a:t>
            </a:r>
            <a:r>
              <a:rPr lang="en-US" dirty="0" smtClean="0">
                <a:cs typeface="Calibri" panose="020F0502020204030204" pitchFamily="34" charset="0"/>
              </a:rPr>
              <a:t>ꟾ  </a:t>
            </a:r>
            <a:r>
              <a:rPr lang="en-US" dirty="0" smtClean="0"/>
              <a:t>708.235.7534 </a:t>
            </a:r>
            <a:r>
              <a:rPr lang="en-US" dirty="0" smtClean="0">
                <a:cs typeface="Calibri" panose="020F0502020204030204" pitchFamily="34" charset="0"/>
              </a:rPr>
              <a:t>ꟾ  </a:t>
            </a:r>
            <a:r>
              <a:rPr lang="en-US" dirty="0" smtClean="0"/>
              <a:t>GSU Office: </a:t>
            </a:r>
            <a:r>
              <a:rPr lang="en-US" dirty="0"/>
              <a:t>A2126</a:t>
            </a:r>
          </a:p>
          <a:p>
            <a:r>
              <a:rPr lang="en-US" sz="2000" b="1" i="1" dirty="0" smtClean="0"/>
              <a:t>City Colleges of Chicago (all seven campuses)</a:t>
            </a:r>
          </a:p>
          <a:p>
            <a:r>
              <a:rPr lang="en-US" sz="2000" b="1" dirty="0" smtClean="0">
                <a:solidFill>
                  <a:srgbClr val="E97726"/>
                </a:solidFill>
              </a:rPr>
              <a:t>Alexandro </a:t>
            </a:r>
            <a:r>
              <a:rPr lang="en-US" sz="2000" b="1" dirty="0">
                <a:solidFill>
                  <a:srgbClr val="E97726"/>
                </a:solidFill>
              </a:rPr>
              <a:t>Venegas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avenegas2@govst.edu  </a:t>
            </a:r>
            <a:r>
              <a:rPr lang="en-US" dirty="0" smtClean="0">
                <a:cs typeface="Calibri" panose="020F0502020204030204" pitchFamily="34" charset="0"/>
              </a:rPr>
              <a:t>ꟾ  </a:t>
            </a:r>
            <a:r>
              <a:rPr lang="en-US" dirty="0" smtClean="0"/>
              <a:t>708.235.7537 </a:t>
            </a:r>
            <a:r>
              <a:rPr lang="en-US" dirty="0" smtClean="0">
                <a:cs typeface="Calibri" panose="020F0502020204030204" pitchFamily="34" charset="0"/>
              </a:rPr>
              <a:t>ꟾ  </a:t>
            </a:r>
            <a:r>
              <a:rPr lang="en-US" dirty="0" smtClean="0"/>
              <a:t>GSU Office: A2126</a:t>
            </a:r>
          </a:p>
        </p:txBody>
      </p:sp>
    </p:spTree>
    <p:extLst>
      <p:ext uri="{BB962C8B-B14F-4D97-AF65-F5344CB8AC3E}">
        <p14:creationId xmlns:p14="http://schemas.microsoft.com/office/powerpoint/2010/main" val="20912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EE9DE-6F92-474A-A2DF-0E3599B7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jaguar_poster_11x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11151" r="2722" b="4190"/>
          <a:stretch/>
        </p:blipFill>
        <p:spPr>
          <a:xfrm>
            <a:off x="2296668" y="1294664"/>
            <a:ext cx="7598664" cy="4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D0AAF-2ED2-D34D-B046-E1F99F71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8D911-5727-5B4A-93E2-D36635697A23}"/>
              </a:ext>
            </a:extLst>
          </p:cNvPr>
          <p:cNvSpPr txBox="1"/>
          <p:nvPr/>
        </p:nvSpPr>
        <p:spPr>
          <a:xfrm>
            <a:off x="2153446" y="716697"/>
            <a:ext cx="943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Who are we?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27047-51A3-BC43-B3D2-7D7F085F34E8}"/>
              </a:ext>
            </a:extLst>
          </p:cNvPr>
          <p:cNvSpPr txBox="1"/>
          <p:nvPr/>
        </p:nvSpPr>
        <p:spPr>
          <a:xfrm>
            <a:off x="2304288" y="1987392"/>
            <a:ext cx="10186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LT Std" pitchFamily="2" charset="0"/>
              </a:rPr>
              <a:t>-Founded in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1969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   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3,585</a:t>
            </a:r>
            <a:r>
              <a:rPr lang="en-US" sz="2400" dirty="0">
                <a:latin typeface="Trade Gothic LT Std" pitchFamily="2" charset="0"/>
              </a:rPr>
              <a:t> Students Enrolled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      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12:1</a:t>
            </a:r>
            <a:r>
              <a:rPr lang="en-US" sz="2400" dirty="0">
                <a:latin typeface="Trade Gothic LT Std" pitchFamily="2" charset="0"/>
              </a:rPr>
              <a:t> Student-Faculty Ratio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         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49,000</a:t>
            </a:r>
            <a:r>
              <a:rPr lang="en-US" sz="2400" dirty="0">
                <a:latin typeface="Trade Gothic LT Std" pitchFamily="2" charset="0"/>
              </a:rPr>
              <a:t> alumni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            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42.6%</a:t>
            </a:r>
            <a:r>
              <a:rPr lang="en-US" sz="2400" dirty="0">
                <a:latin typeface="Trade Gothic LT Std" pitchFamily="2" charset="0"/>
              </a:rPr>
              <a:t> of Undergraduates are First Generation College Students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               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20</a:t>
            </a:r>
            <a:r>
              <a:rPr lang="en-US" sz="2400" dirty="0">
                <a:latin typeface="Trade Gothic LT Std" pitchFamily="2" charset="0"/>
              </a:rPr>
              <a:t> countries represented in our student body </a:t>
            </a:r>
          </a:p>
        </p:txBody>
      </p:sp>
    </p:spTree>
    <p:extLst>
      <p:ext uri="{BB962C8B-B14F-4D97-AF65-F5344CB8AC3E}">
        <p14:creationId xmlns:p14="http://schemas.microsoft.com/office/powerpoint/2010/main" val="31328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3D0AAF-2ED2-D34D-B046-E1F99F71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044D94-C57E-294F-8A89-7DF2FA9C204D}"/>
              </a:ext>
            </a:extLst>
          </p:cNvPr>
          <p:cNvSpPr txBox="1"/>
          <p:nvPr/>
        </p:nvSpPr>
        <p:spPr>
          <a:xfrm>
            <a:off x="2153446" y="716697"/>
            <a:ext cx="943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rade Gothic LT Std" pitchFamily="2" charset="0"/>
              </a:rPr>
              <a:t>Find the right program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64284-F5D8-BB44-A445-F13CCC426218}"/>
              </a:ext>
            </a:extLst>
          </p:cNvPr>
          <p:cNvSpPr txBox="1"/>
          <p:nvPr/>
        </p:nvSpPr>
        <p:spPr>
          <a:xfrm>
            <a:off x="2503932" y="1971354"/>
            <a:ext cx="8983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Arts and Sciences</a:t>
            </a:r>
          </a:p>
          <a:p>
            <a:r>
              <a:rPr lang="en-US" sz="2400" dirty="0">
                <a:latin typeface="Trade Gothic LT Std" pitchFamily="2" charset="0"/>
              </a:rPr>
              <a:t>	16 programs, 23 minors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b="1" dirty="0">
                <a:latin typeface="Trade Gothic LT Std" pitchFamily="2" charset="0"/>
              </a:rPr>
              <a:t>  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Education </a:t>
            </a:r>
          </a:p>
          <a:p>
            <a:r>
              <a:rPr lang="en-US" sz="2400" dirty="0">
                <a:latin typeface="Trade Gothic LT Std" pitchFamily="2" charset="0"/>
              </a:rPr>
              <a:t>	   3 programs, 3 minors 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b="1" dirty="0">
                <a:latin typeface="Trade Gothic LT Std" pitchFamily="2" charset="0"/>
              </a:rPr>
              <a:t>     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Business </a:t>
            </a:r>
          </a:p>
          <a:p>
            <a:r>
              <a:rPr lang="en-US" sz="2400" dirty="0">
                <a:latin typeface="Trade Gothic LT Std" pitchFamily="2" charset="0"/>
              </a:rPr>
              <a:t>	      5 programs, 8 minors 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b="1" dirty="0">
                <a:latin typeface="Trade Gothic LT Std" pitchFamily="2" charset="0"/>
              </a:rPr>
              <a:t>        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Health and Human Services</a:t>
            </a:r>
          </a:p>
          <a:p>
            <a:r>
              <a:rPr lang="en-US" sz="2400" dirty="0">
                <a:latin typeface="Trade Gothic LT Std" pitchFamily="2" charset="0"/>
              </a:rPr>
              <a:t>	         7 programs, 2 minors </a:t>
            </a:r>
          </a:p>
        </p:txBody>
      </p:sp>
    </p:spTree>
    <p:extLst>
      <p:ext uri="{BB962C8B-B14F-4D97-AF65-F5344CB8AC3E}">
        <p14:creationId xmlns:p14="http://schemas.microsoft.com/office/powerpoint/2010/main" val="8548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2850548" y="287779"/>
            <a:ext cx="616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Get Involved!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3074670" y="1591221"/>
            <a:ext cx="6160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LT Std" pitchFamily="2" charset="0"/>
              </a:rPr>
              <a:t>Student Clubs and Organizations </a:t>
            </a:r>
          </a:p>
          <a:p>
            <a:r>
              <a:rPr lang="en-US" sz="2400" dirty="0">
                <a:latin typeface="Trade Gothic LT Std" pitchFamily="2" charset="0"/>
              </a:rPr>
              <a:t>Sports Teams</a:t>
            </a:r>
          </a:p>
          <a:p>
            <a:r>
              <a:rPr lang="en-US" sz="2400" dirty="0">
                <a:latin typeface="Trade Gothic LT Std" pitchFamily="2" charset="0"/>
              </a:rPr>
              <a:t>Student Senate</a:t>
            </a:r>
          </a:p>
          <a:p>
            <a:r>
              <a:rPr lang="en-US" sz="2400" dirty="0">
                <a:latin typeface="Trade Gothic LT Std" pitchFamily="2" charset="0"/>
              </a:rPr>
              <a:t>On-campus Employment</a:t>
            </a:r>
          </a:p>
          <a:p>
            <a:endParaRPr lang="en-US" sz="2400" dirty="0">
              <a:latin typeface="Trade Gothic LT St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219">
            <a:off x="7889982" y="1314248"/>
            <a:ext cx="3738236" cy="249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819">
            <a:off x="3244947" y="3732271"/>
            <a:ext cx="3850714" cy="2567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5170304" y="4163033"/>
            <a:ext cx="6160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latin typeface="Trade Gothic LT Std" pitchFamily="2" charset="0"/>
            </a:endParaRPr>
          </a:p>
          <a:p>
            <a:pPr algn="r"/>
            <a:r>
              <a:rPr lang="en-US" sz="2400" dirty="0">
                <a:latin typeface="Trade Gothic LT Std" pitchFamily="2" charset="0"/>
              </a:rPr>
              <a:t>Honors Societies</a:t>
            </a:r>
          </a:p>
          <a:p>
            <a:pPr algn="r"/>
            <a:r>
              <a:rPr lang="en-US" sz="2400" dirty="0">
                <a:latin typeface="Trade Gothic LT Std" pitchFamily="2" charset="0"/>
              </a:rPr>
              <a:t>Program Counsels </a:t>
            </a:r>
          </a:p>
          <a:p>
            <a:pPr algn="r"/>
            <a:r>
              <a:rPr lang="en-US" sz="2400" dirty="0">
                <a:latin typeface="Trade Gothic LT Std" pitchFamily="2" charset="0"/>
              </a:rPr>
              <a:t>Student Ambassadors</a:t>
            </a:r>
          </a:p>
          <a:p>
            <a:pPr algn="r"/>
            <a:r>
              <a:rPr lang="en-US" sz="2400" dirty="0">
                <a:latin typeface="Trade Gothic LT Std" pitchFamily="2" charset="0"/>
              </a:rPr>
              <a:t>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811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2850548" y="287779"/>
            <a:ext cx="776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Become a </a:t>
            </a:r>
            <a:r>
              <a:rPr lang="en-US" sz="6000" b="1" dirty="0">
                <a:solidFill>
                  <a:srgbClr val="E97726"/>
                </a:solidFill>
                <a:latin typeface="Trade Gothic LT Std" pitchFamily="2" charset="0"/>
              </a:rPr>
              <a:t>Jaguar!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BB60-5EA4-334B-90BD-8FFED4BB6184}"/>
              </a:ext>
            </a:extLst>
          </p:cNvPr>
          <p:cNvSpPr txBox="1"/>
          <p:nvPr/>
        </p:nvSpPr>
        <p:spPr>
          <a:xfrm>
            <a:off x="3074670" y="1591221"/>
            <a:ext cx="61607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ade Gothic LT Std" pitchFamily="2" charset="0"/>
              </a:rPr>
              <a:t>NAIA Collegiate Teams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-Men’s and Women’s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Basketball</a:t>
            </a:r>
          </a:p>
          <a:p>
            <a:r>
              <a:rPr lang="en-US" sz="2000" dirty="0">
                <a:latin typeface="Trade Gothic LT Std" pitchFamily="2" charset="0"/>
              </a:rPr>
              <a:t>-Men’s and Women’s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Cross Country</a:t>
            </a:r>
          </a:p>
          <a:p>
            <a:r>
              <a:rPr lang="en-US" sz="2000" dirty="0">
                <a:latin typeface="Trade Gothic LT Std" pitchFamily="2" charset="0"/>
              </a:rPr>
              <a:t>-Men’s and Women’s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Golf</a:t>
            </a:r>
          </a:p>
          <a:p>
            <a:r>
              <a:rPr lang="en-US" sz="2000" dirty="0">
                <a:latin typeface="Trade Gothic LT Std" pitchFamily="2" charset="0"/>
              </a:rPr>
              <a:t>-Men’s and Women’s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Soccer</a:t>
            </a:r>
            <a:r>
              <a:rPr lang="en-US" sz="2000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  <a:p>
            <a:r>
              <a:rPr lang="en-US" sz="2000" dirty="0">
                <a:latin typeface="Trade Gothic LT Std" pitchFamily="2" charset="0"/>
              </a:rPr>
              <a:t>-Women’s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Volleyball</a:t>
            </a:r>
            <a:r>
              <a:rPr lang="en-US" sz="2000" dirty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  <a:p>
            <a:endParaRPr lang="en-US" sz="2400" dirty="0">
              <a:latin typeface="Trade Gothic LT Std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4">
            <a:off x="7707672" y="2206060"/>
            <a:ext cx="3919448" cy="22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391287" y="132542"/>
            <a:ext cx="11409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E97726"/>
                </a:solidFill>
                <a:latin typeface="Trade Gothic LT Std" pitchFamily="2" charset="0"/>
              </a:rPr>
              <a:t>Institutional </a:t>
            </a:r>
            <a:r>
              <a:rPr lang="en-US" sz="6000" b="1" dirty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70718"/>
              </p:ext>
            </p:extLst>
          </p:nvPr>
        </p:nvGraphicFramePr>
        <p:xfrm>
          <a:off x="2032000" y="1802892"/>
          <a:ext cx="8128000" cy="3252216"/>
        </p:xfrm>
        <a:graphic>
          <a:graphicData uri="http://schemas.openxmlformats.org/drawingml/2006/table">
            <a:tbl>
              <a:tblPr firstRow="1" bandRow="1">
                <a:solidFill>
                  <a:srgbClr val="E97726"/>
                </a:solidFill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297107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7246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GPA Threshold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Scholarship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 Amount</a:t>
                      </a:r>
                      <a:endParaRPr lang="en-US" sz="3200" dirty="0">
                        <a:solidFill>
                          <a:schemeClr val="bg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7029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3.5 – 4.0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E97726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$12,000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($6,000 annually)</a:t>
                      </a:r>
                      <a:endParaRPr lang="en-US" sz="2000" b="0" i="1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6569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 Condensed" panose="02000000000000000000" pitchFamily="2" charset="0"/>
                          <a:cs typeface="+mn-cs"/>
                        </a:rPr>
                        <a:t>2.75 – 3.49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97726"/>
                          </a:solidFill>
                          <a:effectLst/>
                          <a:uLnTx/>
                          <a:uFillTx/>
                          <a:latin typeface="+mn-lt"/>
                          <a:ea typeface="Roboto Condensed" panose="02000000000000000000" pitchFamily="2" charset="0"/>
                          <a:cs typeface="+mn-cs"/>
                        </a:rPr>
                        <a:t>$8,000 </a:t>
                      </a: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 Condensed" panose="02000000000000000000" pitchFamily="2" charset="0"/>
                          <a:cs typeface="+mn-cs"/>
                        </a:rPr>
                        <a:t>($4,000 annually)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81013"/>
                  </a:ext>
                </a:extLst>
              </a:tr>
              <a:tr h="1210056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Renewable up to two years (or 4 consecutive semesters).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Must meet all AIM HIGH requirements.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1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1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9AD4E-FAD5-BB47-B4AE-AB031B93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249174" y="208865"/>
            <a:ext cx="1121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Admission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249174" y="1498081"/>
            <a:ext cx="11212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ade Gothic LT Std" pitchFamily="2" charset="0"/>
              </a:rPr>
              <a:t>-</a:t>
            </a:r>
            <a:r>
              <a:rPr lang="en-US" sz="2800" b="1" dirty="0">
                <a:solidFill>
                  <a:srgbClr val="E97726"/>
                </a:solidFill>
                <a:latin typeface="Trade Gothic LT Std" pitchFamily="2" charset="0"/>
              </a:rPr>
              <a:t>24 semester hours </a:t>
            </a:r>
            <a:r>
              <a:rPr lang="en-US" sz="2800" dirty="0">
                <a:latin typeface="Trade Gothic LT Std" pitchFamily="2" charset="0"/>
              </a:rPr>
              <a:t>of college coursework</a:t>
            </a:r>
          </a:p>
          <a:p>
            <a:endParaRPr lang="en-US" sz="2800" dirty="0">
              <a:latin typeface="Trade Gothic LT Std" pitchFamily="2" charset="0"/>
            </a:endParaRPr>
          </a:p>
          <a:p>
            <a:r>
              <a:rPr lang="en-US" sz="2800" dirty="0">
                <a:latin typeface="Trade Gothic LT Std" pitchFamily="2" charset="0"/>
              </a:rPr>
              <a:t>-</a:t>
            </a:r>
            <a:r>
              <a:rPr lang="en-US" sz="2800" b="1" dirty="0">
                <a:solidFill>
                  <a:srgbClr val="E97726"/>
                </a:solidFill>
                <a:latin typeface="Trade Gothic LT Std" pitchFamily="2" charset="0"/>
              </a:rPr>
              <a:t>2.0+</a:t>
            </a:r>
            <a:r>
              <a:rPr lang="en-US" sz="2800" dirty="0">
                <a:latin typeface="Trade Gothic LT Std" pitchFamily="2" charset="0"/>
              </a:rPr>
              <a:t> cumulative GPA*</a:t>
            </a:r>
          </a:p>
          <a:p>
            <a:endParaRPr lang="en-US" sz="2800" dirty="0">
              <a:latin typeface="Trade Gothic LT Std" pitchFamily="2" charset="0"/>
            </a:endParaRPr>
          </a:p>
          <a:p>
            <a:r>
              <a:rPr lang="en-US" sz="2800" dirty="0">
                <a:latin typeface="Trade Gothic LT Std" pitchFamily="2" charset="0"/>
              </a:rPr>
              <a:t>-</a:t>
            </a:r>
            <a:r>
              <a:rPr lang="en-US" sz="2800" b="1" dirty="0">
                <a:solidFill>
                  <a:srgbClr val="E97726"/>
                </a:solidFill>
                <a:latin typeface="Trade Gothic LT Std" pitchFamily="2" charset="0"/>
              </a:rPr>
              <a:t>Good standing </a:t>
            </a:r>
            <a:r>
              <a:rPr lang="en-US" sz="2800" dirty="0">
                <a:latin typeface="Trade Gothic LT Std" pitchFamily="2" charset="0"/>
              </a:rPr>
              <a:t>at previously attended institution</a:t>
            </a:r>
          </a:p>
          <a:p>
            <a:endParaRPr lang="en-US" sz="1600" i="1" dirty="0">
              <a:latin typeface="Trade Gothic LT Std" pitchFamily="2" charset="0"/>
            </a:endParaRPr>
          </a:p>
          <a:p>
            <a:endParaRPr lang="en-US" sz="1600" i="1" dirty="0">
              <a:latin typeface="Trade Gothic LT Std" pitchFamily="2" charset="0"/>
            </a:endParaRPr>
          </a:p>
          <a:p>
            <a:endParaRPr lang="en-US" sz="1600" i="1" dirty="0">
              <a:latin typeface="Trade Gothic LT Std" pitchFamily="2" charset="0"/>
            </a:endParaRPr>
          </a:p>
          <a:p>
            <a:r>
              <a:rPr lang="en-US" sz="1600" i="1" dirty="0">
                <a:latin typeface="Trade Gothic LT Std" pitchFamily="2" charset="0"/>
              </a:rPr>
              <a:t>*Education, Health Administration, and Social Work have special requirements.</a:t>
            </a:r>
          </a:p>
          <a:p>
            <a:endParaRPr lang="en-US" sz="36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158115" y="102847"/>
            <a:ext cx="11409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" pitchFamily="2" charset="0"/>
              </a:rPr>
              <a:t>How to Apply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35973-4B78-DA40-9DD9-83904FDF8812}"/>
              </a:ext>
            </a:extLst>
          </p:cNvPr>
          <p:cNvSpPr txBox="1"/>
          <p:nvPr/>
        </p:nvSpPr>
        <p:spPr>
          <a:xfrm>
            <a:off x="249174" y="1498081"/>
            <a:ext cx="112128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LT Std" pitchFamily="2" charset="0"/>
              </a:rPr>
              <a:t>-Complete an application </a:t>
            </a:r>
            <a:r>
              <a:rPr lang="en-US" sz="2400" dirty="0" smtClean="0">
                <a:latin typeface="Trade Gothic LT Std" pitchFamily="2" charset="0"/>
              </a:rPr>
              <a:t>today, or online </a:t>
            </a:r>
            <a:r>
              <a:rPr lang="en-US" sz="2400" dirty="0">
                <a:latin typeface="Trade Gothic LT Std" pitchFamily="2" charset="0"/>
              </a:rPr>
              <a:t>at: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apply.govst.edu/apply</a:t>
            </a: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-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$25 </a:t>
            </a:r>
            <a:r>
              <a:rPr lang="en-US" sz="2400" dirty="0">
                <a:latin typeface="Trade Gothic LT Std" pitchFamily="2" charset="0"/>
              </a:rPr>
              <a:t>application </a:t>
            </a:r>
            <a:r>
              <a:rPr lang="en-US" sz="2400" dirty="0" smtClean="0">
                <a:latin typeface="Trade Gothic LT Std" pitchFamily="2" charset="0"/>
              </a:rPr>
              <a:t>fee </a:t>
            </a:r>
            <a:r>
              <a:rPr lang="en-US" sz="1600" i="1" dirty="0" smtClean="0">
                <a:latin typeface="Trade Gothic LT Std" pitchFamily="2" charset="0"/>
              </a:rPr>
              <a:t>– currently waived for Undergraduate Students!</a:t>
            </a:r>
            <a:endParaRPr lang="en-US" sz="1600" i="1" dirty="0">
              <a:latin typeface="Trade Gothic LT Std" pitchFamily="2" charset="0"/>
            </a:endParaRPr>
          </a:p>
          <a:p>
            <a:endParaRPr lang="en-US" sz="2400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-Submit all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official transcripts </a:t>
            </a:r>
            <a:r>
              <a:rPr lang="en-US" sz="2400" dirty="0">
                <a:latin typeface="Trade Gothic LT Std" pitchFamily="2" charset="0"/>
              </a:rPr>
              <a:t>from all previously attended colleges/universities </a:t>
            </a:r>
          </a:p>
          <a:p>
            <a:endParaRPr lang="en-US" sz="2400" i="1" dirty="0">
              <a:latin typeface="Trade Gothic LT Std" pitchFamily="2" charset="0"/>
            </a:endParaRPr>
          </a:p>
          <a:p>
            <a:r>
              <a:rPr lang="en-US" sz="2400" dirty="0">
                <a:latin typeface="Trade Gothic LT Std" pitchFamily="2" charset="0"/>
              </a:rPr>
              <a:t>-Check for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additional admission requirements</a:t>
            </a:r>
          </a:p>
          <a:p>
            <a:endParaRPr lang="en-US" sz="2400" i="1" dirty="0">
              <a:latin typeface="Trade Gothic LT Std" pitchFamily="2" charset="0"/>
            </a:endParaRPr>
          </a:p>
          <a:p>
            <a:r>
              <a:rPr lang="en-US" sz="2000" u="sng" dirty="0">
                <a:latin typeface="Trade Gothic LT Std" pitchFamily="2" charset="0"/>
              </a:rPr>
              <a:t>Examples</a:t>
            </a:r>
            <a:r>
              <a:rPr lang="en-US" sz="2000" dirty="0">
                <a:latin typeface="Trade Gothic LT Std" pitchFamily="2" charset="0"/>
              </a:rPr>
              <a:t>: Social Work requires two Letters of Recommendation; Nursing requires RN Licensure. </a:t>
            </a:r>
            <a:endParaRPr lang="en-US" sz="14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B5F88-889D-B640-BEDE-3BE90742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C471E-A204-4640-9005-D9501A1C14ED}"/>
              </a:ext>
            </a:extLst>
          </p:cNvPr>
          <p:cNvSpPr txBox="1"/>
          <p:nvPr/>
        </p:nvSpPr>
        <p:spPr>
          <a:xfrm>
            <a:off x="158115" y="102847"/>
            <a:ext cx="11409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rade Gothic LT Std" pitchFamily="2" charset="0"/>
              </a:rPr>
              <a:t>Office of Admissions</a:t>
            </a:r>
            <a:endParaRPr lang="en-US" sz="60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B85D-9EA6-6443-860C-161F366C31E8}"/>
              </a:ext>
            </a:extLst>
          </p:cNvPr>
          <p:cNvSpPr txBox="1"/>
          <p:nvPr/>
        </p:nvSpPr>
        <p:spPr>
          <a:xfrm>
            <a:off x="1277112" y="1687496"/>
            <a:ext cx="7004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Phone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 </a:t>
            </a:r>
            <a:r>
              <a:rPr lang="en-US" sz="3200" dirty="0" smtClean="0">
                <a:latin typeface="Trade Gothic LT Std" pitchFamily="2" charset="0"/>
              </a:rPr>
              <a:t>(708) 534-4490 </a:t>
            </a:r>
          </a:p>
          <a:p>
            <a:endParaRPr lang="en-US" sz="3200" dirty="0" smtClean="0">
              <a:latin typeface="Trade Gothic LT Std" pitchFamily="2" charset="0"/>
            </a:endParaRPr>
          </a:p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Email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dirty="0" smtClean="0">
                <a:latin typeface="Trade Gothic LT Std" pitchFamily="2" charset="0"/>
                <a:hlinkClick r:id="rId3"/>
              </a:rPr>
              <a:t>admission@govst.edu</a:t>
            </a:r>
            <a:r>
              <a:rPr lang="en-US" sz="3200" dirty="0" smtClean="0">
                <a:latin typeface="Trade Gothic LT Std" pitchFamily="2" charset="0"/>
              </a:rPr>
              <a:t> </a:t>
            </a:r>
          </a:p>
          <a:p>
            <a:endParaRPr lang="en-US" sz="3200" dirty="0" smtClean="0">
              <a:latin typeface="Trade Gothic LT Std" pitchFamily="2" charset="0"/>
            </a:endParaRPr>
          </a:p>
          <a:p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Website</a:t>
            </a:r>
            <a:r>
              <a:rPr lang="en-US" sz="3200" dirty="0" smtClean="0">
                <a:solidFill>
                  <a:srgbClr val="E97726"/>
                </a:solidFill>
                <a:latin typeface="Trade Gothic LT Std" pitchFamily="2" charset="0"/>
              </a:rPr>
              <a:t>: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dirty="0" smtClean="0">
                <a:latin typeface="Trade Gothic LT Std" pitchFamily="2" charset="0"/>
                <a:hlinkClick r:id="rId4"/>
              </a:rPr>
              <a:t>www.govst.edu/admissions</a:t>
            </a:r>
            <a:r>
              <a:rPr lang="en-US" sz="3200" dirty="0" smtClean="0">
                <a:latin typeface="Trade Gothic LT Std" pitchFamily="2" charset="0"/>
              </a:rPr>
              <a:t> </a:t>
            </a:r>
            <a:r>
              <a:rPr lang="en-US" sz="3200" b="1" dirty="0" smtClean="0">
                <a:solidFill>
                  <a:srgbClr val="E97726"/>
                </a:solidFill>
                <a:latin typeface="Trade Gothic LT Std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816" r="30621" b="66051"/>
          <a:stretch/>
        </p:blipFill>
        <p:spPr>
          <a:xfrm>
            <a:off x="347706" y="2595912"/>
            <a:ext cx="929406" cy="66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36083" r="30621" b="35784"/>
          <a:stretch/>
        </p:blipFill>
        <p:spPr>
          <a:xfrm>
            <a:off x="327982" y="1596056"/>
            <a:ext cx="949130" cy="67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68424" r="30621"/>
          <a:stretch/>
        </p:blipFill>
        <p:spPr>
          <a:xfrm>
            <a:off x="275718" y="3477600"/>
            <a:ext cx="1073383" cy="8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7980</TotalTime>
  <Words>879</Words>
  <Application>Microsoft Office PowerPoint</Application>
  <PresentationFormat>Widescreen</PresentationFormat>
  <Paragraphs>151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Roboto Condensed</vt:lpstr>
      <vt:lpstr>Trade Gothic LT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Judge</cp:lastModifiedBy>
  <cp:revision>30</cp:revision>
  <dcterms:created xsi:type="dcterms:W3CDTF">2020-03-20T15:51:18Z</dcterms:created>
  <dcterms:modified xsi:type="dcterms:W3CDTF">2021-10-19T20:52:07Z</dcterms:modified>
</cp:coreProperties>
</file>